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0"/>
  </p:notesMasterIdLst>
  <p:handoutMasterIdLst>
    <p:handoutMasterId r:id="rId21"/>
  </p:handout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8" r:id="rId16"/>
    <p:sldId id="327" r:id="rId17"/>
    <p:sldId id="329" r:id="rId18"/>
    <p:sldId id="330" r:id="rId1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990000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576" y="-96"/>
      </p:cViewPr>
      <p:guideLst>
        <p:guide orient="horz" pos="67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7BFA63-F3E1-4314-AE52-7B4269A88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3477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51E81-F1F8-489D-81DE-533C63220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810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56" name="Clip" r:id="rId3" imgW="0" imgH="0" progId="">
              <p:embed/>
            </p:oleObj>
          </a:graphicData>
        </a:graphic>
      </p:graphicFrame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5C1F8570-91E0-43F4-920D-8F7189E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60264-A890-4983-A7A7-84E31B8D8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694B2-2BA4-4B59-ABD5-9D3FA35F04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96F2F7-97A6-4DD8-92DF-D5E1DB79B0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B2FF6-F89A-42FF-835F-F64FB4E6BE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11782-7737-4A56-BE2D-B31129F1B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C5F04-783B-4503-9F24-A2360F629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3F651-A551-48AB-9690-F3CDC2D3A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0E4AA-0283-4277-9D5C-01C71D12A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E7655-09B2-4434-8BCF-DBE631F7D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5B3F9-0127-4714-8D5D-C933E269B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fld id="{391D7E4F-3947-459F-A34F-42AC7F2AC7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481513" y="6613525"/>
            <a:ext cx="444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tx2"/>
                </a:solidFill>
              </a:rPr>
              <a:t>1.</a:t>
            </a:r>
            <a:fld id="{BB99BAFE-9FB1-4EAB-8F79-AC60EBD5B030}" type="slidenum">
              <a:rPr lang="en-US" sz="1000" b="1">
                <a:solidFill>
                  <a:schemeClr val="tx2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0" y="6613525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sz="1000" b="1">
              <a:solidFill>
                <a:schemeClr val="tx2"/>
              </a:solidFill>
              <a:ea typeface="+mn-ea"/>
            </a:endParaRPr>
          </a:p>
        </p:txBody>
      </p:sp>
      <p:sp>
        <p:nvSpPr>
          <p:cNvPr id="102408" name="Freeform 8"/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2" y="48"/>
              </a:cxn>
              <a:cxn ang="0">
                <a:pos x="9" y="34"/>
              </a:cxn>
              <a:cxn ang="0">
                <a:pos x="17" y="25"/>
              </a:cxn>
              <a:cxn ang="0">
                <a:pos x="30" y="17"/>
              </a:cxn>
              <a:cxn ang="0">
                <a:pos x="45" y="10"/>
              </a:cxn>
              <a:cxn ang="0">
                <a:pos x="57" y="6"/>
              </a:cxn>
              <a:cxn ang="0">
                <a:pos x="70" y="2"/>
              </a:cxn>
              <a:cxn ang="0">
                <a:pos x="85" y="0"/>
              </a:cxn>
              <a:cxn ang="0">
                <a:pos x="100" y="0"/>
              </a:cxn>
              <a:cxn ang="0">
                <a:pos x="118" y="0"/>
              </a:cxn>
              <a:cxn ang="0">
                <a:pos x="137" y="0"/>
              </a:cxn>
              <a:cxn ang="0">
                <a:pos x="154" y="2"/>
              </a:cxn>
              <a:cxn ang="0">
                <a:pos x="173" y="6"/>
              </a:cxn>
              <a:cxn ang="0">
                <a:pos x="192" y="8"/>
              </a:cxn>
              <a:cxn ang="0">
                <a:pos x="209" y="12"/>
              </a:cxn>
              <a:cxn ang="0">
                <a:pos x="224" y="15"/>
              </a:cxn>
              <a:cxn ang="0">
                <a:pos x="239" y="19"/>
              </a:cxn>
              <a:cxn ang="0">
                <a:pos x="254" y="23"/>
              </a:cxn>
              <a:cxn ang="0">
                <a:pos x="266" y="25"/>
              </a:cxn>
              <a:cxn ang="0">
                <a:pos x="273" y="27"/>
              </a:cxn>
              <a:cxn ang="0">
                <a:pos x="283" y="31"/>
              </a:cxn>
              <a:cxn ang="0">
                <a:pos x="279" y="44"/>
              </a:cxn>
              <a:cxn ang="0">
                <a:pos x="273" y="42"/>
              </a:cxn>
              <a:cxn ang="0">
                <a:pos x="260" y="40"/>
              </a:cxn>
              <a:cxn ang="0">
                <a:pos x="241" y="36"/>
              </a:cxn>
              <a:cxn ang="0">
                <a:pos x="230" y="34"/>
              </a:cxn>
              <a:cxn ang="0">
                <a:pos x="218" y="32"/>
              </a:cxn>
              <a:cxn ang="0">
                <a:pos x="207" y="31"/>
              </a:cxn>
              <a:cxn ang="0">
                <a:pos x="196" y="29"/>
              </a:cxn>
              <a:cxn ang="0">
                <a:pos x="182" y="27"/>
              </a:cxn>
              <a:cxn ang="0">
                <a:pos x="173" y="25"/>
              </a:cxn>
              <a:cxn ang="0">
                <a:pos x="163" y="23"/>
              </a:cxn>
              <a:cxn ang="0">
                <a:pos x="154" y="21"/>
              </a:cxn>
              <a:cxn ang="0">
                <a:pos x="142" y="19"/>
              </a:cxn>
              <a:cxn ang="0">
                <a:pos x="110" y="15"/>
              </a:cxn>
              <a:cxn ang="0">
                <a:pos x="83" y="21"/>
              </a:cxn>
              <a:cxn ang="0">
                <a:pos x="59" y="29"/>
              </a:cxn>
              <a:cxn ang="0">
                <a:pos x="53" y="31"/>
              </a:cxn>
              <a:cxn ang="0">
                <a:pos x="43" y="34"/>
              </a:cxn>
              <a:cxn ang="0">
                <a:pos x="32" y="38"/>
              </a:cxn>
              <a:cxn ang="0">
                <a:pos x="23" y="44"/>
              </a:cxn>
              <a:cxn ang="0">
                <a:pos x="7" y="55"/>
              </a:cxn>
              <a:cxn ang="0">
                <a:pos x="2" y="61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90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80000"/>
        <a:buFont typeface="Monotype Sorts" charset="2"/>
        <a:buChar char="l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75000"/>
        <a:buFont typeface="Webdings" charset="2"/>
        <a:buChar char="4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thon.org/download/releases/2.7.3/" TargetMode="External"/><Relationship Id="rId2" Type="http://schemas.openxmlformats.org/officeDocument/2006/relationships/hyperlink" Target="http://en.wikipedia.org/wiki/Guido_van_Rossu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7538" y="1130300"/>
            <a:ext cx="7772400" cy="1611313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CMPT </a:t>
            </a:r>
            <a:r>
              <a:rPr lang="en-US" dirty="0" smtClean="0">
                <a:ea typeface="+mj-ea"/>
                <a:cs typeface="+mj-cs"/>
              </a:rPr>
              <a:t>120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Basics of Python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084513"/>
            <a:ext cx="6400800" cy="1504950"/>
          </a:xfrm>
        </p:spPr>
        <p:txBody>
          <a:bodyPr/>
          <a:lstStyle/>
          <a:p>
            <a:r>
              <a:rPr lang="en-US" smtClean="0"/>
              <a:t>Summer 2012</a:t>
            </a:r>
          </a:p>
          <a:p>
            <a:r>
              <a:rPr lang="en-US" smtClean="0"/>
              <a:t>Instructor: Hassan </a:t>
            </a:r>
            <a:r>
              <a:rPr lang="en-US" err="1" smtClean="0"/>
              <a:t>Khosravi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treats numbers (like 2, -10, and 3.14) </a:t>
            </a:r>
            <a:r>
              <a:rPr lang="en-US" dirty="0" err="1" smtClean="0"/>
              <a:t>diﬀerently</a:t>
            </a:r>
            <a:r>
              <a:rPr lang="en-US" dirty="0" smtClean="0"/>
              <a:t> than strings</a:t>
            </a:r>
          </a:p>
          <a:p>
            <a:pPr lvl="1"/>
            <a:r>
              <a:rPr lang="en-US" dirty="0" smtClean="0"/>
              <a:t>print 10/2</a:t>
            </a:r>
          </a:p>
          <a:p>
            <a:pPr lvl="2"/>
            <a:r>
              <a:rPr lang="en-US" dirty="0" smtClean="0"/>
              <a:t>5</a:t>
            </a:r>
          </a:p>
          <a:p>
            <a:pPr lvl="1"/>
            <a:r>
              <a:rPr lang="en-US" dirty="0" smtClean="0"/>
              <a:t>&gt;&gt;&gt; print "</a:t>
            </a:r>
            <a:r>
              <a:rPr lang="en-US" dirty="0" err="1" smtClean="0"/>
              <a:t>abc</a:t>
            </a:r>
            <a:r>
              <a:rPr lang="en-US" dirty="0" smtClean="0"/>
              <a:t>" / 2</a:t>
            </a:r>
          </a:p>
          <a:p>
            <a:pPr lvl="2"/>
            <a:r>
              <a:rPr lang="en-US" dirty="0" err="1" smtClean="0"/>
              <a:t>TypeError</a:t>
            </a:r>
            <a:r>
              <a:rPr lang="en-US" dirty="0" smtClean="0"/>
              <a:t>: unsupported operand type(s) for /: ’</a:t>
            </a:r>
            <a:r>
              <a:rPr lang="en-US" dirty="0" err="1" smtClean="0"/>
              <a:t>str</a:t>
            </a:r>
            <a:r>
              <a:rPr lang="en-US" dirty="0" smtClean="0"/>
              <a:t>’ and ’</a:t>
            </a:r>
            <a:r>
              <a:rPr lang="en-US" dirty="0" err="1" smtClean="0"/>
              <a:t>int</a:t>
            </a:r>
            <a:r>
              <a:rPr lang="en-US" dirty="0" smtClean="0"/>
              <a:t>’</a:t>
            </a:r>
          </a:p>
          <a:p>
            <a:r>
              <a:rPr lang="en-US" dirty="0" err="1" smtClean="0"/>
              <a:t>TypeError</a:t>
            </a:r>
            <a:r>
              <a:rPr lang="en-US" dirty="0" smtClean="0"/>
              <a:t> indicates that you’ve used values whose types can’t be used with the given operation.</a:t>
            </a:r>
          </a:p>
          <a:p>
            <a:r>
              <a:rPr lang="en-US" dirty="0" smtClean="0"/>
              <a:t>+ operator does </a:t>
            </a:r>
            <a:r>
              <a:rPr lang="en-US" dirty="0" err="1" smtClean="0"/>
              <a:t>diﬀerent</a:t>
            </a:r>
            <a:r>
              <a:rPr lang="en-US" dirty="0" smtClean="0"/>
              <a:t> things on numbers (addition) and strings (joining)</a:t>
            </a:r>
          </a:p>
          <a:p>
            <a:r>
              <a:rPr lang="en-US" dirty="0" smtClean="0"/>
              <a:t>&gt;&gt;&gt; print 10/2</a:t>
            </a:r>
          </a:p>
          <a:p>
            <a:pPr lvl="1"/>
            <a:r>
              <a:rPr lang="en-US" dirty="0" smtClean="0"/>
              <a:t>5</a:t>
            </a:r>
          </a:p>
          <a:p>
            <a:r>
              <a:rPr lang="en-US" dirty="0" smtClean="0"/>
              <a:t>&gt;&gt;&gt; print 10/3</a:t>
            </a:r>
          </a:p>
          <a:p>
            <a:pPr lvl="1"/>
            <a:r>
              <a:rPr lang="en-US" dirty="0" smtClean="0"/>
              <a:t>3</a:t>
            </a:r>
          </a:p>
          <a:p>
            <a:r>
              <a:rPr lang="en-US" dirty="0" smtClean="0"/>
              <a:t>&gt;&gt;&gt; print 10.0/3</a:t>
            </a:r>
          </a:p>
          <a:p>
            <a:pPr lvl="1"/>
            <a:r>
              <a:rPr lang="en-US" dirty="0" smtClean="0"/>
              <a:t>3.33333333333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built-in function called type</a:t>
            </a:r>
          </a:p>
          <a:p>
            <a:pPr lvl="1"/>
            <a:r>
              <a:rPr lang="en-US" dirty="0" smtClean="0"/>
              <a:t>type(10/3)</a:t>
            </a:r>
          </a:p>
          <a:p>
            <a:pPr lvl="1"/>
            <a:r>
              <a:rPr lang="en-US" dirty="0" smtClean="0"/>
              <a:t>type(10.0/3)</a:t>
            </a:r>
          </a:p>
          <a:p>
            <a:endParaRPr lang="en-US" dirty="0" smtClean="0"/>
          </a:p>
          <a:p>
            <a:r>
              <a:rPr lang="en-US" dirty="0" smtClean="0"/>
              <a:t>There are Python functions that can be used to change a value from one type to another.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() converts to an integer</a:t>
            </a:r>
          </a:p>
          <a:p>
            <a:pPr lvl="1"/>
            <a:r>
              <a:rPr lang="en-US" dirty="0" smtClean="0"/>
              <a:t>float() converts to a </a:t>
            </a:r>
            <a:r>
              <a:rPr lang="en-US" dirty="0" err="1" smtClean="0"/>
              <a:t>ﬂoating</a:t>
            </a:r>
            <a:r>
              <a:rPr lang="en-US" dirty="0" smtClean="0"/>
              <a:t> point value</a:t>
            </a:r>
          </a:p>
          <a:p>
            <a:pPr lvl="1"/>
            <a:r>
              <a:rPr lang="en-US" dirty="0" err="1" smtClean="0"/>
              <a:t>str</a:t>
            </a:r>
            <a:r>
              <a:rPr lang="en-US" dirty="0" smtClean="0"/>
              <a:t>() converts to a string.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float(10)</a:t>
            </a:r>
          </a:p>
          <a:p>
            <a:pPr lvl="1"/>
            <a:r>
              <a:rPr lang="en-US" dirty="0" smtClean="0"/>
              <a:t>10.0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str</a:t>
            </a:r>
            <a:r>
              <a:rPr lang="en-US" dirty="0" smtClean="0"/>
              <a:t>(10)</a:t>
            </a:r>
          </a:p>
          <a:p>
            <a:pPr lvl="1"/>
            <a:r>
              <a:rPr lang="en-US" dirty="0" smtClean="0"/>
              <a:t>’10’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int</a:t>
            </a:r>
            <a:r>
              <a:rPr lang="en-US" dirty="0" smtClean="0"/>
              <a:t>(’10’)</a:t>
            </a:r>
          </a:p>
          <a:p>
            <a:pPr lvl="1"/>
            <a:r>
              <a:rPr lang="en-US" dirty="0" smtClean="0"/>
              <a:t>10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int</a:t>
            </a:r>
            <a:r>
              <a:rPr lang="en-US" dirty="0" smtClean="0"/>
              <a:t>(83.7)</a:t>
            </a:r>
          </a:p>
          <a:p>
            <a:pPr lvl="1"/>
            <a:r>
              <a:rPr lang="en-US" dirty="0" smtClean="0"/>
              <a:t>83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str</a:t>
            </a:r>
            <a:r>
              <a:rPr lang="en-US" dirty="0" smtClean="0"/>
              <a:t>(123.321)</a:t>
            </a:r>
          </a:p>
          <a:p>
            <a:pPr lvl="1"/>
            <a:r>
              <a:rPr lang="en-US" dirty="0" smtClean="0"/>
              <a:t>’123.321’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int</a:t>
            </a:r>
            <a:r>
              <a:rPr lang="en-US" dirty="0" smtClean="0"/>
              <a:t>("</a:t>
            </a:r>
            <a:r>
              <a:rPr lang="en-US" dirty="0" err="1" smtClean="0"/>
              <a:t>uhoh</a:t>
            </a:r>
            <a:r>
              <a:rPr lang="en-US" dirty="0" smtClean="0"/>
              <a:t>")</a:t>
            </a:r>
          </a:p>
          <a:p>
            <a:pPr lvl="1"/>
            <a:r>
              <a:rPr lang="en-US" dirty="0" err="1" smtClean="0"/>
              <a:t>ValueError</a:t>
            </a:r>
            <a:r>
              <a:rPr lang="en-US" dirty="0" smtClean="0"/>
              <a:t>: invalid literal for </a:t>
            </a:r>
            <a:r>
              <a:rPr lang="en-US" dirty="0" err="1" smtClean="0"/>
              <a:t>int</a:t>
            </a:r>
            <a:r>
              <a:rPr lang="en-US" dirty="0" smtClean="0"/>
              <a:t>(): </a:t>
            </a:r>
            <a:r>
              <a:rPr lang="en-US" dirty="0" err="1" smtClean="0"/>
              <a:t>uhoh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&gt;&gt;&gt; total = 46</a:t>
            </a:r>
          </a:p>
          <a:p>
            <a:r>
              <a:rPr lang="pt-BR" dirty="0" smtClean="0"/>
              <a:t>&gt;&gt;&gt; </a:t>
            </a:r>
            <a:r>
              <a:rPr lang="pt-BR" dirty="0" smtClean="0"/>
              <a:t>num = 10</a:t>
            </a:r>
            <a:endParaRPr lang="pt-BR" dirty="0" smtClean="0"/>
          </a:p>
          <a:p>
            <a:r>
              <a:rPr lang="pt-BR" dirty="0" smtClean="0"/>
              <a:t>&gt;&gt;&gt; print total/num</a:t>
            </a:r>
          </a:p>
          <a:p>
            <a:pPr lvl="1"/>
            <a:r>
              <a:rPr lang="pt-BR" dirty="0" smtClean="0"/>
              <a:t>4</a:t>
            </a:r>
          </a:p>
          <a:p>
            <a:r>
              <a:rPr lang="pt-BR" dirty="0" smtClean="0"/>
              <a:t>&gt;&gt;&gt; </a:t>
            </a:r>
            <a:r>
              <a:rPr lang="pt-BR" dirty="0" smtClean="0"/>
              <a:t>print float(total)/num</a:t>
            </a:r>
            <a:endParaRPr lang="pt-BR" dirty="0" smtClean="0"/>
          </a:p>
          <a:p>
            <a:pPr lvl="1"/>
            <a:r>
              <a:rPr lang="pt-BR" dirty="0" smtClean="0"/>
              <a:t>4.6</a:t>
            </a:r>
          </a:p>
          <a:p>
            <a:r>
              <a:rPr lang="pt-BR" dirty="0" smtClean="0"/>
              <a:t>&gt;&gt;&gt; print float(total/num)</a:t>
            </a:r>
          </a:p>
          <a:p>
            <a:pPr lvl="1"/>
            <a:r>
              <a:rPr lang="pt-BR" dirty="0" smtClean="0"/>
              <a:t>4.0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print out multiple values with the comma, but they are separated by spaces:</a:t>
            </a:r>
          </a:p>
          <a:p>
            <a:pPr lvl="1"/>
            <a:r>
              <a:rPr lang="en-US" dirty="0" smtClean="0"/>
              <a:t>&gt;&gt;&gt; print "The sum was", total, "."</a:t>
            </a:r>
          </a:p>
          <a:p>
            <a:pPr lvl="1"/>
            <a:r>
              <a:rPr lang="en-US" dirty="0" smtClean="0"/>
              <a:t>The sum was 46 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Note that there’s a space between the 46 and the period. You can remove this by combining strings to get the result we want:</a:t>
            </a:r>
          </a:p>
          <a:p>
            <a:pPr lvl="1"/>
            <a:r>
              <a:rPr lang="en-US" dirty="0" smtClean="0"/>
              <a:t>&gt;&gt;&gt; print "The sum was " + total + "."</a:t>
            </a:r>
            <a:endParaRPr lang="en-US" dirty="0" smtClean="0"/>
          </a:p>
          <a:p>
            <a:pPr lvl="1"/>
            <a:r>
              <a:rPr lang="en-US" dirty="0" err="1" smtClean="0"/>
              <a:t>TypeError</a:t>
            </a:r>
            <a:r>
              <a:rPr lang="en-US" dirty="0" smtClean="0"/>
              <a:t>: cannot concatenate ’</a:t>
            </a:r>
            <a:r>
              <a:rPr lang="en-US" dirty="0" err="1" smtClean="0"/>
              <a:t>str</a:t>
            </a:r>
            <a:r>
              <a:rPr lang="en-US" dirty="0" smtClean="0"/>
              <a:t>’ and ’</a:t>
            </a:r>
            <a:r>
              <a:rPr lang="en-US" dirty="0" err="1" smtClean="0"/>
              <a:t>int</a:t>
            </a:r>
            <a:r>
              <a:rPr lang="en-US" dirty="0" smtClean="0"/>
              <a:t>’ objects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&gt;&gt;&gt; print "The sum was " + </a:t>
            </a:r>
            <a:r>
              <a:rPr lang="en-US" dirty="0" err="1" smtClean="0"/>
              <a:t>str</a:t>
            </a:r>
            <a:r>
              <a:rPr lang="en-US" dirty="0" smtClean="0"/>
              <a:t>(total) + "."</a:t>
            </a:r>
          </a:p>
          <a:p>
            <a:pPr lvl="1"/>
            <a:r>
              <a:rPr lang="en-US" dirty="0" smtClean="0"/>
              <a:t>The sum was 46.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do this in Python, use the </a:t>
            </a:r>
            <a:r>
              <a:rPr lang="en-US" dirty="0" err="1" smtClean="0"/>
              <a:t>raw_input</a:t>
            </a:r>
            <a:r>
              <a:rPr lang="en-US" dirty="0" smtClean="0"/>
              <a:t> function. This function will give the user whatever message you tell it to, wait for them to type a response and press enter, and return their response to your expression.</a:t>
            </a:r>
          </a:p>
          <a:p>
            <a:pPr lvl="1"/>
            <a:r>
              <a:rPr lang="en-US" dirty="0" smtClean="0"/>
              <a:t>name = </a:t>
            </a:r>
            <a:r>
              <a:rPr lang="en-US" dirty="0" err="1" smtClean="0"/>
              <a:t>raw_input</a:t>
            </a:r>
            <a:r>
              <a:rPr lang="en-US" dirty="0" smtClean="0"/>
              <a:t>("What is your name? ")</a:t>
            </a:r>
          </a:p>
          <a:p>
            <a:pPr lvl="1"/>
            <a:r>
              <a:rPr lang="en-US" dirty="0" smtClean="0"/>
              <a:t>print "Hello, " + name + ". "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you want to treat the user’s input as an integer or </a:t>
            </a:r>
            <a:r>
              <a:rPr lang="en-US" dirty="0" err="1" smtClean="0"/>
              <a:t>ﬂoating</a:t>
            </a:r>
            <a:r>
              <a:rPr lang="en-US" dirty="0" smtClean="0"/>
              <a:t> point number, you have to use one of the type conversion</a:t>
            </a:r>
          </a:p>
          <a:p>
            <a:pPr lvl="1"/>
            <a:r>
              <a:rPr lang="en-US" dirty="0" smtClean="0"/>
              <a:t>m = float(</a:t>
            </a:r>
            <a:r>
              <a:rPr lang="en-US" dirty="0" err="1" smtClean="0"/>
              <a:t>raw_input</a:t>
            </a:r>
            <a:r>
              <a:rPr lang="en-US" dirty="0" smtClean="0"/>
              <a:t>("Enter your height (in </a:t>
            </a:r>
            <a:r>
              <a:rPr lang="en-US" dirty="0" err="1" smtClean="0"/>
              <a:t>metres</a:t>
            </a:r>
            <a:r>
              <a:rPr lang="en-US" dirty="0" smtClean="0"/>
              <a:t>): "))</a:t>
            </a:r>
          </a:p>
          <a:p>
            <a:pPr lvl="1"/>
            <a:r>
              <a:rPr lang="en-US" dirty="0" smtClean="0"/>
              <a:t>inches = 39.37 * m</a:t>
            </a:r>
          </a:p>
          <a:p>
            <a:pPr lvl="1"/>
            <a:r>
              <a:rPr lang="en-US" dirty="0" smtClean="0"/>
              <a:t>print "You are " + </a:t>
            </a:r>
            <a:r>
              <a:rPr lang="en-US" dirty="0" err="1" smtClean="0"/>
              <a:t>str</a:t>
            </a:r>
            <a:r>
              <a:rPr lang="en-US" dirty="0" smtClean="0"/>
              <a:t>(inches) + " inches tall."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360" y="364813"/>
            <a:ext cx="8077200" cy="609600"/>
          </a:xfrm>
        </p:spPr>
        <p:txBody>
          <a:bodyPr/>
          <a:lstStyle/>
          <a:p>
            <a:r>
              <a:rPr lang="en-US" dirty="0" smtClean="0"/>
              <a:t>Example problem solving</a:t>
            </a:r>
            <a:br>
              <a:rPr lang="en-US" dirty="0" smtClean="0"/>
            </a:br>
            <a:r>
              <a:rPr lang="en-US" dirty="0" smtClean="0"/>
              <a:t>feet and </a:t>
            </a:r>
            <a:r>
              <a:rPr lang="en-US" dirty="0" err="1" smtClean="0"/>
              <a:t>inchs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“Enter your height (in </a:t>
            </a:r>
            <a:r>
              <a:rPr lang="en-US" dirty="0" err="1" smtClean="0"/>
              <a:t>metres</a:t>
            </a:r>
            <a:r>
              <a:rPr lang="en-US" dirty="0" smtClean="0"/>
              <a:t>):”</a:t>
            </a:r>
          </a:p>
          <a:p>
            <a:r>
              <a:rPr lang="en-US" dirty="0" smtClean="0"/>
              <a:t>read </a:t>
            </a:r>
            <a:r>
              <a:rPr lang="en-US" dirty="0" err="1" smtClean="0"/>
              <a:t>metres</a:t>
            </a:r>
            <a:endParaRPr lang="en-US" dirty="0" smtClean="0"/>
          </a:p>
          <a:p>
            <a:r>
              <a:rPr lang="en-US" dirty="0" smtClean="0"/>
              <a:t>set </a:t>
            </a:r>
            <a:r>
              <a:rPr lang="en-US" dirty="0" err="1" smtClean="0"/>
              <a:t>totalinches</a:t>
            </a:r>
            <a:r>
              <a:rPr lang="en-US" dirty="0" smtClean="0"/>
              <a:t> to 39.37 × </a:t>
            </a:r>
            <a:r>
              <a:rPr lang="en-US" dirty="0" err="1" smtClean="0"/>
              <a:t>metres</a:t>
            </a:r>
            <a:endParaRPr lang="en-US" dirty="0" smtClean="0"/>
          </a:p>
          <a:p>
            <a:r>
              <a:rPr lang="en-US" dirty="0" smtClean="0"/>
              <a:t>set feet to ⌊</a:t>
            </a:r>
            <a:r>
              <a:rPr lang="en-US" dirty="0" err="1" smtClean="0"/>
              <a:t>totalinches</a:t>
            </a:r>
            <a:r>
              <a:rPr lang="en-US" dirty="0" smtClean="0"/>
              <a:t>/12⌋</a:t>
            </a:r>
          </a:p>
          <a:p>
            <a:r>
              <a:rPr lang="en-US" dirty="0" smtClean="0"/>
              <a:t>set inches to </a:t>
            </a:r>
            <a:r>
              <a:rPr lang="en-US" dirty="0" err="1" smtClean="0"/>
              <a:t>totalinches</a:t>
            </a:r>
            <a:r>
              <a:rPr lang="en-US" dirty="0" smtClean="0"/>
              <a:t> − feet × 12</a:t>
            </a:r>
          </a:p>
          <a:p>
            <a:r>
              <a:rPr lang="en-US" dirty="0" smtClean="0"/>
              <a:t>round inches to the nearest integer</a:t>
            </a:r>
          </a:p>
          <a:p>
            <a:r>
              <a:rPr lang="en-US" dirty="0" smtClean="0"/>
              <a:t>write “You are”  feet  inches  ′′ tall.”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metres</a:t>
            </a:r>
            <a:r>
              <a:rPr lang="en-US" dirty="0" smtClean="0"/>
              <a:t> = float(</a:t>
            </a:r>
            <a:r>
              <a:rPr lang="en-US" dirty="0" err="1" smtClean="0"/>
              <a:t>raw_input</a:t>
            </a:r>
            <a:r>
              <a:rPr lang="en-US" dirty="0" smtClean="0"/>
              <a:t>("Enter your height (in </a:t>
            </a:r>
            <a:r>
              <a:rPr lang="en-US" dirty="0" err="1" smtClean="0"/>
              <a:t>metres</a:t>
            </a:r>
            <a:r>
              <a:rPr lang="en-US" dirty="0" smtClean="0"/>
              <a:t>): "))</a:t>
            </a:r>
          </a:p>
          <a:p>
            <a:pPr lvl="1"/>
            <a:r>
              <a:rPr lang="en-US" dirty="0" err="1" smtClean="0"/>
              <a:t>total_inches</a:t>
            </a:r>
            <a:r>
              <a:rPr lang="en-US" dirty="0" smtClean="0"/>
              <a:t> = 39.37 * </a:t>
            </a:r>
            <a:r>
              <a:rPr lang="en-US" dirty="0" err="1" smtClean="0"/>
              <a:t>metres</a:t>
            </a:r>
            <a:endParaRPr lang="en-US" dirty="0" smtClean="0"/>
          </a:p>
          <a:p>
            <a:pPr lvl="1"/>
            <a:r>
              <a:rPr lang="en-US" dirty="0" smtClean="0"/>
              <a:t>feet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total_inches</a:t>
            </a:r>
            <a:r>
              <a:rPr lang="en-US" dirty="0" smtClean="0"/>
              <a:t>/12)</a:t>
            </a:r>
          </a:p>
          <a:p>
            <a:pPr lvl="1"/>
            <a:r>
              <a:rPr lang="en-US" dirty="0" smtClean="0"/>
              <a:t>inches = </a:t>
            </a:r>
            <a:r>
              <a:rPr lang="en-US" dirty="0" err="1" smtClean="0"/>
              <a:t>total_inches</a:t>
            </a:r>
            <a:r>
              <a:rPr lang="en-US" dirty="0" smtClean="0"/>
              <a:t> - feet*12</a:t>
            </a:r>
          </a:p>
          <a:p>
            <a:pPr lvl="2"/>
            <a:r>
              <a:rPr lang="en-US" dirty="0" smtClean="0"/>
              <a:t>inches = </a:t>
            </a:r>
            <a:r>
              <a:rPr lang="en-US" dirty="0" err="1" smtClean="0"/>
              <a:t>int</a:t>
            </a:r>
            <a:r>
              <a:rPr lang="en-US" dirty="0" smtClean="0"/>
              <a:t>(round(</a:t>
            </a:r>
            <a:r>
              <a:rPr lang="en-US" dirty="0" err="1" smtClean="0"/>
              <a:t>total_inches</a:t>
            </a:r>
            <a:r>
              <a:rPr lang="en-US" dirty="0" smtClean="0"/>
              <a:t> - feet*12))</a:t>
            </a:r>
          </a:p>
          <a:p>
            <a:pPr lvl="1"/>
            <a:r>
              <a:rPr lang="en-US" dirty="0" smtClean="0"/>
              <a:t>print "You are " + </a:t>
            </a:r>
            <a:r>
              <a:rPr lang="en-US" dirty="0" err="1" smtClean="0"/>
              <a:t>str</a:t>
            </a:r>
            <a:r>
              <a:rPr lang="en-US" dirty="0" smtClean="0"/>
              <a:t>(feet) + " feet and "  + </a:t>
            </a:r>
            <a:r>
              <a:rPr lang="en-US" dirty="0" err="1" smtClean="0"/>
              <a:t>str</a:t>
            </a:r>
            <a:r>
              <a:rPr lang="en-US" dirty="0" smtClean="0"/>
              <a:t>(inches) + " inches tall."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single and double quotes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print out single quote or double quote</a:t>
            </a:r>
          </a:p>
          <a:p>
            <a:pPr lvl="1"/>
            <a:r>
              <a:rPr lang="en-US" dirty="0" smtClean="0"/>
              <a:t>Print “Hi”</a:t>
            </a:r>
          </a:p>
          <a:p>
            <a:pPr lvl="1"/>
            <a:r>
              <a:rPr lang="en-US" dirty="0" smtClean="0"/>
              <a:t>Print ‘Hi’</a:t>
            </a:r>
          </a:p>
          <a:p>
            <a:pPr lvl="1"/>
            <a:r>
              <a:rPr lang="en-US" dirty="0" smtClean="0"/>
              <a:t>What if you want “Hi” to be the output?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Put a backslash before the quote.</a:t>
            </a:r>
          </a:p>
          <a:p>
            <a:pPr lvl="2"/>
            <a:r>
              <a:rPr lang="en-US" dirty="0" smtClean="0"/>
              <a:t>print " \"hi\" </a:t>
            </a:r>
            <a:r>
              <a:rPr lang="en-US" dirty="0" smtClean="0"/>
              <a:t>"</a:t>
            </a:r>
            <a:endParaRPr lang="en-US" dirty="0" smtClean="0"/>
          </a:p>
          <a:p>
            <a:pPr lvl="1"/>
            <a:r>
              <a:rPr lang="en-US" dirty="0" smtClean="0"/>
              <a:t>Use a single quote to wrap up the string.</a:t>
            </a:r>
          </a:p>
          <a:p>
            <a:pPr lvl="2"/>
            <a:r>
              <a:rPr lang="en-US" dirty="0" smtClean="0"/>
              <a:t>print ' "Hi" '</a:t>
            </a:r>
            <a:endParaRPr lang="en-US" dirty="0" smtClean="0"/>
          </a:p>
          <a:p>
            <a:pPr lvl="2"/>
            <a:r>
              <a:rPr lang="en-US" dirty="0" smtClean="0"/>
              <a:t>print  " 'Hi' </a:t>
            </a:r>
            <a:r>
              <a:rPr lang="en-US" dirty="0" smtClean="0"/>
              <a:t>“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/>
              <a:t>s triple-quoted string</a:t>
            </a:r>
          </a:p>
          <a:p>
            <a:pPr lvl="2"/>
            <a:r>
              <a:rPr lang="en-US" dirty="0" smtClean="0"/>
              <a:t>print </a:t>
            </a:r>
            <a:r>
              <a:rPr lang="en-US" dirty="0" smtClean="0"/>
              <a:t>"""   "Hi"  """ </a:t>
            </a:r>
          </a:p>
          <a:p>
            <a:pPr lvl="2"/>
            <a:r>
              <a:rPr lang="en-US" dirty="0" smtClean="0"/>
              <a:t>print """   </a:t>
            </a:r>
            <a:r>
              <a:rPr lang="en-US" dirty="0" smtClean="0"/>
              <a:t>'Hi'   </a:t>
            </a:r>
            <a:r>
              <a:rPr lang="en-US" dirty="0" smtClean="0"/>
              <a:t>"""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250" y="1093788"/>
            <a:ext cx="8409482" cy="4903787"/>
          </a:xfrm>
        </p:spPr>
        <p:txBody>
          <a:bodyPr/>
          <a:lstStyle/>
          <a:p>
            <a:r>
              <a:rPr lang="en-US" dirty="0" smtClean="0"/>
              <a:t>Read Chapter 2 from  Introduction to Computing Science and Programming I</a:t>
            </a:r>
          </a:p>
          <a:p>
            <a:r>
              <a:rPr lang="en-US" dirty="0" smtClean="0"/>
              <a:t>Read Chapter 2 in How to Think Like a Computer Scientist 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programming language to implement your ideas</a:t>
            </a:r>
          </a:p>
          <a:p>
            <a:pPr lvl="1"/>
            <a:r>
              <a:rPr lang="en-US" dirty="0" smtClean="0"/>
              <a:t>Design philosophy emphasizes code readability </a:t>
            </a:r>
          </a:p>
          <a:p>
            <a:endParaRPr lang="en-US" dirty="0" smtClean="0"/>
          </a:p>
          <a:p>
            <a:r>
              <a:rPr lang="en-US" dirty="0" smtClean="0"/>
              <a:t>Implementation of Python was started in 1989 by </a:t>
            </a:r>
            <a:r>
              <a:rPr lang="en-US" dirty="0" smtClean="0">
                <a:hlinkClick r:id="rId2" tooltip="Guido van Rossum"/>
              </a:rPr>
              <a:t>Guido van </a:t>
            </a:r>
            <a:r>
              <a:rPr lang="en-US" dirty="0" err="1" smtClean="0">
                <a:hlinkClick r:id="rId2" tooltip="Guido van Rossum"/>
              </a:rPr>
              <a:t>Rossum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this course we will be using the Python 2.7.3 version</a:t>
            </a:r>
          </a:p>
          <a:p>
            <a:pPr lvl="1"/>
            <a:r>
              <a:rPr lang="en-US" dirty="0" smtClean="0">
                <a:hlinkClick r:id="rId3"/>
              </a:rPr>
              <a:t>http://www.python.org/download/releases/2.7.3/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Python has an interactive interpreter. It will execute immediately.</a:t>
            </a:r>
          </a:p>
          <a:p>
            <a:endParaRPr lang="en-US" dirty="0" smtClean="0"/>
          </a:p>
          <a:p>
            <a:r>
              <a:rPr lang="en-US" dirty="0" smtClean="0"/>
              <a:t>You can also type python code into a file and save it.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program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some reason, when people are taught to program, the </a:t>
            </a:r>
            <a:r>
              <a:rPr lang="en-US" dirty="0" err="1" smtClean="0"/>
              <a:t>ﬁrst</a:t>
            </a:r>
            <a:r>
              <a:rPr lang="en-US" dirty="0" smtClean="0"/>
              <a:t> program they see is one that prints the words “Hello world” on the screen.</a:t>
            </a:r>
          </a:p>
          <a:p>
            <a:r>
              <a:rPr lang="en-US" dirty="0" smtClean="0"/>
              <a:t>&gt;&gt;&gt; print "Hello world"</a:t>
            </a:r>
          </a:p>
          <a:p>
            <a:pPr lvl="1"/>
            <a:r>
              <a:rPr lang="en-US" dirty="0" smtClean="0"/>
              <a:t>Hello world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Interpreter vs. the Editor</a:t>
            </a:r>
          </a:p>
          <a:p>
            <a:pPr lvl="1"/>
            <a:r>
              <a:rPr lang="en-US" dirty="0" smtClean="0"/>
              <a:t>Running “hello world” with both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Any text in quotes, like "Hello world" in the example, is called a string.</a:t>
            </a:r>
          </a:p>
          <a:p>
            <a:r>
              <a:rPr lang="en-US" dirty="0" smtClean="0"/>
              <a:t>Characters are letters, numbers, spaces, and punctuation. Strings have to be placed in quotes to be distinguished from Python commands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Statements are the basic building blocks of Python programs. Each statement expresses a part of the overall algorithm that you’re implementing.</a:t>
            </a:r>
          </a:p>
          <a:p>
            <a:endParaRPr lang="en-US" dirty="0" smtClean="0"/>
          </a:p>
          <a:p>
            <a:r>
              <a:rPr lang="en-US" dirty="0" smtClean="0"/>
              <a:t>The statements are executed in the order they appear in the </a:t>
            </a:r>
            <a:r>
              <a:rPr lang="en-US" dirty="0" err="1" smtClean="0"/>
              <a:t>ﬁle</a:t>
            </a:r>
            <a:r>
              <a:rPr lang="en-US" dirty="0" smtClean="0"/>
              <a:t>. So, the Python program </a:t>
            </a:r>
          </a:p>
          <a:p>
            <a:pPr lvl="1"/>
            <a:r>
              <a:rPr lang="en-US" dirty="0" smtClean="0"/>
              <a:t>print "Hello world!"</a:t>
            </a:r>
          </a:p>
          <a:p>
            <a:pPr lvl="1"/>
            <a:r>
              <a:rPr lang="en-US" dirty="0" smtClean="0"/>
              <a:t> print "I’m a Python program that prints stuff."</a:t>
            </a:r>
          </a:p>
          <a:p>
            <a:pPr lvl="2"/>
            <a:r>
              <a:rPr lang="en-US" dirty="0" smtClean="0"/>
              <a:t>Hello world!</a:t>
            </a:r>
          </a:p>
          <a:p>
            <a:pPr lvl="2"/>
            <a:r>
              <a:rPr lang="en-US" dirty="0" smtClean="0"/>
              <a:t>I’m a Python program that prints stuff.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Python operators +, -, *, and / perform addition, subtraction, multiplication, and division, as you might expect.</a:t>
            </a:r>
          </a:p>
          <a:p>
            <a:pPr lvl="1"/>
            <a:r>
              <a:rPr lang="en-US" dirty="0" smtClean="0"/>
              <a:t>&gt;&gt;&gt; print 10 - 2</a:t>
            </a:r>
          </a:p>
          <a:p>
            <a:pPr lvl="2"/>
            <a:r>
              <a:rPr lang="en-US" dirty="0" smtClean="0"/>
              <a:t>8</a:t>
            </a:r>
          </a:p>
          <a:p>
            <a:pPr lvl="1"/>
            <a:r>
              <a:rPr lang="en-US" dirty="0" smtClean="0"/>
              <a:t>&gt;&gt;&gt; print 15/3</a:t>
            </a:r>
          </a:p>
          <a:p>
            <a:pPr lvl="2"/>
            <a:r>
              <a:rPr lang="en-US" dirty="0" smtClean="0"/>
              <a:t>5</a:t>
            </a:r>
          </a:p>
          <a:p>
            <a:pPr lvl="1"/>
            <a:r>
              <a:rPr lang="en-US" dirty="0" smtClean="0"/>
              <a:t>&gt;&gt;&gt; print 25+19*5</a:t>
            </a:r>
          </a:p>
          <a:p>
            <a:pPr lvl="2"/>
            <a:r>
              <a:rPr lang="en-US" dirty="0" smtClean="0"/>
              <a:t>120</a:t>
            </a:r>
          </a:p>
          <a:p>
            <a:pPr lvl="1"/>
            <a:r>
              <a:rPr lang="en-US" dirty="0" smtClean="0"/>
              <a:t>&gt;&gt;&gt; print 10.2 / 2 / 2</a:t>
            </a:r>
          </a:p>
          <a:p>
            <a:pPr lvl="2"/>
            <a:r>
              <a:rPr lang="en-US" dirty="0" smtClean="0"/>
              <a:t>2.55</a:t>
            </a:r>
          </a:p>
          <a:p>
            <a:r>
              <a:rPr lang="en-US" dirty="0" smtClean="0"/>
              <a:t>The order is the same as mathematics operators</a:t>
            </a:r>
          </a:p>
          <a:p>
            <a:r>
              <a:rPr lang="en-US" dirty="0" smtClean="0"/>
              <a:t>You can () to change the order of operators</a:t>
            </a:r>
          </a:p>
          <a:p>
            <a:pPr lvl="1"/>
            <a:r>
              <a:rPr lang="en-US" dirty="0" smtClean="0"/>
              <a:t>print (76+100)/2</a:t>
            </a:r>
          </a:p>
          <a:p>
            <a:pPr lvl="1"/>
            <a:r>
              <a:rPr lang="en-US" dirty="0" smtClean="0"/>
              <a:t>print 76+100/2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891916"/>
            <a:ext cx="7661275" cy="5105660"/>
          </a:xfrm>
        </p:spPr>
        <p:txBody>
          <a:bodyPr/>
          <a:lstStyle/>
          <a:p>
            <a:r>
              <a:rPr lang="en-US" dirty="0" smtClean="0"/>
              <a:t>&gt;&gt;&gt; print "An" + "Expression"</a:t>
            </a:r>
          </a:p>
          <a:p>
            <a:pPr lvl="1"/>
            <a:r>
              <a:rPr lang="en-US" dirty="0" err="1" smtClean="0"/>
              <a:t>AnExpression</a:t>
            </a:r>
            <a:endParaRPr lang="en-US" dirty="0" smtClean="0"/>
          </a:p>
          <a:p>
            <a:r>
              <a:rPr lang="en-US" dirty="0" smtClean="0"/>
              <a:t>&gt;&gt;&gt; print "An " + ’Expression’</a:t>
            </a:r>
          </a:p>
          <a:p>
            <a:pPr lvl="1"/>
            <a:r>
              <a:rPr lang="en-US" dirty="0" smtClean="0"/>
              <a:t>An Expression</a:t>
            </a:r>
          </a:p>
          <a:p>
            <a:r>
              <a:rPr lang="en-US" dirty="0" smtClean="0"/>
              <a:t>&gt;&gt;&gt; print ’ABC’ * 4</a:t>
            </a:r>
          </a:p>
          <a:p>
            <a:pPr lvl="1"/>
            <a:r>
              <a:rPr lang="en-US" dirty="0" smtClean="0"/>
              <a:t>ABCABCABCABC</a:t>
            </a:r>
          </a:p>
          <a:p>
            <a:r>
              <a:rPr lang="en-US" dirty="0" smtClean="0"/>
              <a:t>A number, or anything else in quotes, is treated like a string</a:t>
            </a:r>
          </a:p>
          <a:p>
            <a:pPr lvl="1"/>
            <a:r>
              <a:rPr lang="en-US" dirty="0" smtClean="0"/>
              <a:t>&gt;&gt;&gt; print 120 * 3</a:t>
            </a:r>
          </a:p>
          <a:p>
            <a:pPr lvl="2"/>
            <a:r>
              <a:rPr lang="en-US" dirty="0" smtClean="0"/>
              <a:t>360</a:t>
            </a:r>
          </a:p>
          <a:p>
            <a:pPr lvl="1"/>
            <a:r>
              <a:rPr lang="en-US" dirty="0" smtClean="0"/>
              <a:t>&gt;&gt;&gt; print "120" * 3</a:t>
            </a:r>
          </a:p>
          <a:p>
            <a:pPr lvl="2"/>
            <a:r>
              <a:rPr lang="en-US" dirty="0" smtClean="0"/>
              <a:t>120120120</a:t>
            </a:r>
          </a:p>
          <a:p>
            <a:pPr lvl="1"/>
            <a:r>
              <a:rPr lang="en-US" dirty="0" smtClean="0"/>
              <a:t>&gt;&gt;&gt; print "120 * 3"</a:t>
            </a:r>
          </a:p>
          <a:p>
            <a:pPr lvl="2"/>
            <a:r>
              <a:rPr lang="en-US" dirty="0" smtClean="0"/>
              <a:t>120 * 3</a:t>
            </a:r>
          </a:p>
          <a:p>
            <a:r>
              <a:rPr lang="en-US" dirty="0" smtClean="0"/>
              <a:t>single quotes (’) and double quotes (") can be used interchangeably.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can also use functions as part of expressions.</a:t>
            </a:r>
          </a:p>
          <a:p>
            <a:pPr lvl="1"/>
            <a:r>
              <a:rPr lang="en-US" dirty="0" smtClean="0"/>
              <a:t>You give the function some arguments, and something is done to calculate the result</a:t>
            </a:r>
          </a:p>
          <a:p>
            <a:r>
              <a:rPr lang="en-US" dirty="0" smtClean="0"/>
              <a:t>&gt;&gt;&gt; print round(13.89)</a:t>
            </a:r>
          </a:p>
          <a:p>
            <a:pPr lvl="1"/>
            <a:r>
              <a:rPr lang="en-US" dirty="0" smtClean="0"/>
              <a:t>14.0</a:t>
            </a:r>
          </a:p>
          <a:p>
            <a:r>
              <a:rPr lang="en-US" dirty="0" smtClean="0"/>
              <a:t>&gt;&gt;&gt; print round(-4.3)</a:t>
            </a:r>
          </a:p>
          <a:p>
            <a:pPr lvl="1"/>
            <a:r>
              <a:rPr lang="en-US" dirty="0" smtClean="0"/>
              <a:t>-4.0</a:t>
            </a:r>
          </a:p>
          <a:p>
            <a:r>
              <a:rPr lang="en-US" dirty="0" smtClean="0"/>
              <a:t>&gt;&gt;&gt; print round(1000.5)</a:t>
            </a:r>
          </a:p>
          <a:p>
            <a:pPr lvl="1"/>
            <a:r>
              <a:rPr lang="en-US" dirty="0" smtClean="0"/>
              <a:t>1001.0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can take any type of information as their argument and can return any type.</a:t>
            </a:r>
          </a:p>
          <a:p>
            <a:endParaRPr lang="en-US" dirty="0" smtClean="0"/>
          </a:p>
          <a:p>
            <a:r>
              <a:rPr lang="nb-NO" dirty="0" smtClean="0"/>
              <a:t>print len("hello")</a:t>
            </a:r>
          </a:p>
          <a:p>
            <a:pPr lvl="1"/>
            <a:r>
              <a:rPr lang="nb-NO" dirty="0" smtClean="0"/>
              <a:t>5</a:t>
            </a:r>
          </a:p>
          <a:p>
            <a:r>
              <a:rPr lang="nb-NO" dirty="0" smtClean="0"/>
              <a:t>&gt;&gt;&gt; print len("-&lt;()&gt;-")</a:t>
            </a:r>
          </a:p>
          <a:p>
            <a:pPr lvl="1"/>
            <a:r>
              <a:rPr lang="nb-NO" dirty="0" smtClean="0"/>
              <a:t>6</a:t>
            </a:r>
          </a:p>
          <a:p>
            <a:r>
              <a:rPr lang="nb-NO" dirty="0" smtClean="0"/>
              <a:t>&gt;&gt;&gt; print len("")</a:t>
            </a:r>
          </a:p>
          <a:p>
            <a:pPr lvl="1"/>
            <a:r>
              <a:rPr lang="nb-NO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398" y="876430"/>
            <a:ext cx="7661275" cy="4903787"/>
          </a:xfrm>
        </p:spPr>
        <p:txBody>
          <a:bodyPr/>
          <a:lstStyle/>
          <a:p>
            <a:r>
              <a:rPr lang="en-US" dirty="0" smtClean="0"/>
              <a:t>Sometimes, you need to perform a calculation to be used later, without needing to display the results right away.</a:t>
            </a:r>
          </a:p>
          <a:p>
            <a:endParaRPr lang="en-US" dirty="0" smtClean="0"/>
          </a:p>
          <a:p>
            <a:r>
              <a:rPr lang="en-US" dirty="0" smtClean="0"/>
              <a:t>Whenever we need the computer to temporarily remember some information in a program, we will use a variable. </a:t>
            </a:r>
          </a:p>
          <a:p>
            <a:r>
              <a:rPr lang="en-US" dirty="0" smtClean="0"/>
              <a:t>Average = (10 +20)/2</a:t>
            </a:r>
          </a:p>
          <a:p>
            <a:r>
              <a:rPr lang="en-US" dirty="0" smtClean="0"/>
              <a:t>&gt;&gt;&gt; num = 7</a:t>
            </a:r>
          </a:p>
          <a:p>
            <a:r>
              <a:rPr lang="en-US" dirty="0" smtClean="0"/>
              <a:t>&gt;&gt;&gt; word = "yes"</a:t>
            </a:r>
          </a:p>
          <a:p>
            <a:pPr lvl="1"/>
            <a:r>
              <a:rPr lang="en-US" dirty="0" smtClean="0"/>
              <a:t>&gt;&gt;&gt; print num - 3</a:t>
            </a:r>
          </a:p>
          <a:p>
            <a:pPr lvl="2"/>
            <a:r>
              <a:rPr lang="en-US" dirty="0" smtClean="0"/>
              <a:t>4</a:t>
            </a:r>
          </a:p>
          <a:p>
            <a:pPr lvl="1"/>
            <a:r>
              <a:rPr lang="en-US" dirty="0" smtClean="0"/>
              <a:t>&gt;&gt;&gt; print word + word</a:t>
            </a:r>
          </a:p>
          <a:p>
            <a:pPr lvl="2"/>
            <a:r>
              <a:rPr lang="en-US" dirty="0" err="1" smtClean="0"/>
              <a:t>yesyes</a:t>
            </a:r>
            <a:endParaRPr lang="en-US" dirty="0" smtClean="0"/>
          </a:p>
          <a:p>
            <a:r>
              <a:rPr lang="en-US" dirty="0" smtClean="0"/>
              <a:t>&gt;&gt;&gt; num = 4</a:t>
            </a:r>
          </a:p>
          <a:p>
            <a:pPr lvl="1"/>
            <a:r>
              <a:rPr lang="en-US" dirty="0" smtClean="0"/>
              <a:t>&gt;&gt;&gt; print num – 3 	</a:t>
            </a:r>
          </a:p>
          <a:p>
            <a:pPr lvl="2"/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Settings\mt\Application Data\Microsoft\Templates\db-5-grey.pot</Template>
  <TotalTime>19543</TotalTime>
  <Words>1151</Words>
  <Application>Microsoft Office PowerPoint</Application>
  <PresentationFormat>On-screen Show (4:3)</PresentationFormat>
  <Paragraphs>193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db-5-grey</vt:lpstr>
      <vt:lpstr>Clip</vt:lpstr>
      <vt:lpstr>CMPT 120  Basics of Python</vt:lpstr>
      <vt:lpstr>Python</vt:lpstr>
      <vt:lpstr>First program </vt:lpstr>
      <vt:lpstr>Statement </vt:lpstr>
      <vt:lpstr>Doing Calculations</vt:lpstr>
      <vt:lpstr>Calculations on strings</vt:lpstr>
      <vt:lpstr>Functions</vt:lpstr>
      <vt:lpstr>Functions</vt:lpstr>
      <vt:lpstr>Storing Information</vt:lpstr>
      <vt:lpstr>Types</vt:lpstr>
      <vt:lpstr>Type Conversion</vt:lpstr>
      <vt:lpstr>Example </vt:lpstr>
      <vt:lpstr>Slide 13</vt:lpstr>
      <vt:lpstr>Slide 14</vt:lpstr>
      <vt:lpstr>User Input</vt:lpstr>
      <vt:lpstr>Example problem solving feet and inchs</vt:lpstr>
      <vt:lpstr>Printing single and double quotes</vt:lpstr>
      <vt:lpstr>Reading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 Introduction</dc:title>
  <dc:creator/>
  <cp:lastModifiedBy>abozorgk</cp:lastModifiedBy>
  <cp:revision>1239</cp:revision>
  <cp:lastPrinted>2005-01-10T21:51:57Z</cp:lastPrinted>
  <dcterms:created xsi:type="dcterms:W3CDTF">2011-09-06T15:22:10Z</dcterms:created>
  <dcterms:modified xsi:type="dcterms:W3CDTF">2012-05-28T16:45:41Z</dcterms:modified>
</cp:coreProperties>
</file>